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63" r:id="rId2"/>
  </p:sldIdLst>
  <p:sldSz cx="9288463" cy="17279938"/>
  <p:notesSz cx="6858000" cy="9144000"/>
  <p:embeddedFontLst>
    <p:embeddedFont>
      <p:font typeface="Noto Sans CJK KR Regular" panose="020B0500000000000000" pitchFamily="34" charset="-128"/>
      <p:regular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KoPubWorldDotum Medium" pitchFamily="2" charset="-127"/>
      <p:regular r:id="rId10"/>
    </p:embeddedFont>
    <p:embeddedFont>
      <p:font typeface="Malgun Gothic" panose="020B0503020000020004" pitchFamily="34" charset="-127"/>
      <p:regular r:id="rId11"/>
      <p:bold r:id="rId12"/>
    </p:embeddedFont>
    <p:embeddedFont>
      <p:font typeface="Noto Sans CJK KR Black" panose="020B0A00000000000000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6417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98" autoAdjust="0"/>
    <p:restoredTop sz="94660"/>
  </p:normalViewPr>
  <p:slideViewPr>
    <p:cSldViewPr snapToGrid="0">
      <p:cViewPr>
        <p:scale>
          <a:sx n="134" d="100"/>
          <a:sy n="134" d="100"/>
        </p:scale>
        <p:origin x="736" y="-4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viewProps" Target="viewProp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presProps" Target="presProps.xml"/></Relationships>
</file>

<file path=ppt/media/image1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3"/>
            <a:ext cx="9288463" cy="1727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285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29339-9805-43DC-82DE-57D536192438}" type="datetimeFigureOut">
              <a:rPr lang="ko-KR" altLang="en-US" smtClean="0"/>
              <a:t>2020. 12. 15.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D0E89-1D7B-49AC-B8CA-21F9EEDDB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197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7057" y="919997"/>
            <a:ext cx="2002825" cy="1464394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8582" y="919997"/>
            <a:ext cx="5892369" cy="1464394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29339-9805-43DC-82DE-57D536192438}" type="datetimeFigureOut">
              <a:rPr lang="ko-KR" altLang="en-US" smtClean="0"/>
              <a:t>2020. 12. 15.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D0E89-1D7B-49AC-B8CA-21F9EEDDB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212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29339-9805-43DC-82DE-57D536192438}" type="datetimeFigureOut">
              <a:rPr lang="ko-KR" altLang="en-US" smtClean="0"/>
              <a:t>2020. 12. 15.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D0E89-1D7B-49AC-B8CA-21F9EEDDB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967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745" y="4307990"/>
            <a:ext cx="8011299" cy="7187973"/>
          </a:xfrm>
        </p:spPr>
        <p:txBody>
          <a:bodyPr anchor="b"/>
          <a:lstStyle>
            <a:lvl1pPr>
              <a:defRPr sz="609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745" y="11563964"/>
            <a:ext cx="8011299" cy="3779985"/>
          </a:xfrm>
        </p:spPr>
        <p:txBody>
          <a:bodyPr/>
          <a:lstStyle>
            <a:lvl1pPr marL="0" indent="0">
              <a:buNone/>
              <a:defRPr sz="2438">
                <a:solidFill>
                  <a:schemeClr val="tx1"/>
                </a:solidFill>
              </a:defRPr>
            </a:lvl1pPr>
            <a:lvl2pPr marL="464424" indent="0">
              <a:buNone/>
              <a:defRPr sz="2032">
                <a:solidFill>
                  <a:schemeClr val="tx1">
                    <a:tint val="75000"/>
                  </a:schemeClr>
                </a:solidFill>
              </a:defRPr>
            </a:lvl2pPr>
            <a:lvl3pPr marL="928848" indent="0">
              <a:buNone/>
              <a:defRPr sz="1828">
                <a:solidFill>
                  <a:schemeClr val="tx1">
                    <a:tint val="75000"/>
                  </a:schemeClr>
                </a:solidFill>
              </a:defRPr>
            </a:lvl3pPr>
            <a:lvl4pPr marL="1393271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4pPr>
            <a:lvl5pPr marL="1857695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5pPr>
            <a:lvl6pPr marL="2322119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6pPr>
            <a:lvl7pPr marL="2786543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7pPr>
            <a:lvl8pPr marL="3250966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8pPr>
            <a:lvl9pPr marL="3715390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29339-9805-43DC-82DE-57D536192438}" type="datetimeFigureOut">
              <a:rPr lang="ko-KR" altLang="en-US" smtClean="0"/>
              <a:t>2020. 12. 15.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D0E89-1D7B-49AC-B8CA-21F9EEDDB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438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582" y="4599983"/>
            <a:ext cx="3947597" cy="1096396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284" y="4599983"/>
            <a:ext cx="3947597" cy="1096396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29339-9805-43DC-82DE-57D536192438}" type="datetimeFigureOut">
              <a:rPr lang="ko-KR" altLang="en-US" smtClean="0"/>
              <a:t>2020. 12. 15.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D0E89-1D7B-49AC-B8CA-21F9EEDDB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263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792" y="920001"/>
            <a:ext cx="8011299" cy="333998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792" y="4235986"/>
            <a:ext cx="3929455" cy="2075991"/>
          </a:xfrm>
        </p:spPr>
        <p:txBody>
          <a:bodyPr anchor="b"/>
          <a:lstStyle>
            <a:lvl1pPr marL="0" indent="0">
              <a:buNone/>
              <a:defRPr sz="2438" b="1"/>
            </a:lvl1pPr>
            <a:lvl2pPr marL="464424" indent="0">
              <a:buNone/>
              <a:defRPr sz="2032" b="1"/>
            </a:lvl2pPr>
            <a:lvl3pPr marL="928848" indent="0">
              <a:buNone/>
              <a:defRPr sz="1828" b="1"/>
            </a:lvl3pPr>
            <a:lvl4pPr marL="1393271" indent="0">
              <a:buNone/>
              <a:defRPr sz="1625" b="1"/>
            </a:lvl4pPr>
            <a:lvl5pPr marL="1857695" indent="0">
              <a:buNone/>
              <a:defRPr sz="1625" b="1"/>
            </a:lvl5pPr>
            <a:lvl6pPr marL="2322119" indent="0">
              <a:buNone/>
              <a:defRPr sz="1625" b="1"/>
            </a:lvl6pPr>
            <a:lvl7pPr marL="2786543" indent="0">
              <a:buNone/>
              <a:defRPr sz="1625" b="1"/>
            </a:lvl7pPr>
            <a:lvl8pPr marL="3250966" indent="0">
              <a:buNone/>
              <a:defRPr sz="1625" b="1"/>
            </a:lvl8pPr>
            <a:lvl9pPr marL="3715390" indent="0">
              <a:buNone/>
              <a:defRPr sz="1625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9792" y="6311977"/>
            <a:ext cx="3929455" cy="928396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2285" y="4235986"/>
            <a:ext cx="3948807" cy="2075991"/>
          </a:xfrm>
        </p:spPr>
        <p:txBody>
          <a:bodyPr anchor="b"/>
          <a:lstStyle>
            <a:lvl1pPr marL="0" indent="0">
              <a:buNone/>
              <a:defRPr sz="2438" b="1"/>
            </a:lvl1pPr>
            <a:lvl2pPr marL="464424" indent="0">
              <a:buNone/>
              <a:defRPr sz="2032" b="1"/>
            </a:lvl2pPr>
            <a:lvl3pPr marL="928848" indent="0">
              <a:buNone/>
              <a:defRPr sz="1828" b="1"/>
            </a:lvl3pPr>
            <a:lvl4pPr marL="1393271" indent="0">
              <a:buNone/>
              <a:defRPr sz="1625" b="1"/>
            </a:lvl4pPr>
            <a:lvl5pPr marL="1857695" indent="0">
              <a:buNone/>
              <a:defRPr sz="1625" b="1"/>
            </a:lvl5pPr>
            <a:lvl6pPr marL="2322119" indent="0">
              <a:buNone/>
              <a:defRPr sz="1625" b="1"/>
            </a:lvl6pPr>
            <a:lvl7pPr marL="2786543" indent="0">
              <a:buNone/>
              <a:defRPr sz="1625" b="1"/>
            </a:lvl7pPr>
            <a:lvl8pPr marL="3250966" indent="0">
              <a:buNone/>
              <a:defRPr sz="1625" b="1"/>
            </a:lvl8pPr>
            <a:lvl9pPr marL="3715390" indent="0">
              <a:buNone/>
              <a:defRPr sz="1625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2285" y="6311977"/>
            <a:ext cx="3948807" cy="928396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29339-9805-43DC-82DE-57D536192438}" type="datetimeFigureOut">
              <a:rPr lang="ko-KR" altLang="en-US" smtClean="0"/>
              <a:t>2020. 12. 15.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D0E89-1D7B-49AC-B8CA-21F9EEDDB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24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29339-9805-43DC-82DE-57D536192438}" type="datetimeFigureOut">
              <a:rPr lang="ko-KR" altLang="en-US" smtClean="0"/>
              <a:t>2020. 12. 15.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D0E89-1D7B-49AC-B8CA-21F9EEDDB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636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29339-9805-43DC-82DE-57D536192438}" type="datetimeFigureOut">
              <a:rPr lang="ko-KR" altLang="en-US" smtClean="0"/>
              <a:t>2020. 12. 15.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D0E89-1D7B-49AC-B8CA-21F9EEDDB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801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792" y="1151996"/>
            <a:ext cx="2995771" cy="4031986"/>
          </a:xfrm>
        </p:spPr>
        <p:txBody>
          <a:bodyPr anchor="b"/>
          <a:lstStyle>
            <a:lvl1pPr>
              <a:defRPr sz="325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8807" y="2487995"/>
            <a:ext cx="4702284" cy="12279956"/>
          </a:xfrm>
        </p:spPr>
        <p:txBody>
          <a:bodyPr/>
          <a:lstStyle>
            <a:lvl1pPr>
              <a:defRPr sz="3251"/>
            </a:lvl1pPr>
            <a:lvl2pPr>
              <a:defRPr sz="2844"/>
            </a:lvl2pPr>
            <a:lvl3pPr>
              <a:defRPr sz="2438"/>
            </a:lvl3pPr>
            <a:lvl4pPr>
              <a:defRPr sz="2032"/>
            </a:lvl4pPr>
            <a:lvl5pPr>
              <a:defRPr sz="2032"/>
            </a:lvl5pPr>
            <a:lvl6pPr>
              <a:defRPr sz="2032"/>
            </a:lvl6pPr>
            <a:lvl7pPr>
              <a:defRPr sz="2032"/>
            </a:lvl7pPr>
            <a:lvl8pPr>
              <a:defRPr sz="2032"/>
            </a:lvl8pPr>
            <a:lvl9pPr>
              <a:defRPr sz="2032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9792" y="5183981"/>
            <a:ext cx="2995771" cy="9603967"/>
          </a:xfrm>
        </p:spPr>
        <p:txBody>
          <a:bodyPr/>
          <a:lstStyle>
            <a:lvl1pPr marL="0" indent="0">
              <a:buNone/>
              <a:defRPr sz="1625"/>
            </a:lvl1pPr>
            <a:lvl2pPr marL="464424" indent="0">
              <a:buNone/>
              <a:defRPr sz="1422"/>
            </a:lvl2pPr>
            <a:lvl3pPr marL="928848" indent="0">
              <a:buNone/>
              <a:defRPr sz="1219"/>
            </a:lvl3pPr>
            <a:lvl4pPr marL="1393271" indent="0">
              <a:buNone/>
              <a:defRPr sz="1016"/>
            </a:lvl4pPr>
            <a:lvl5pPr marL="1857695" indent="0">
              <a:buNone/>
              <a:defRPr sz="1016"/>
            </a:lvl5pPr>
            <a:lvl6pPr marL="2322119" indent="0">
              <a:buNone/>
              <a:defRPr sz="1016"/>
            </a:lvl6pPr>
            <a:lvl7pPr marL="2786543" indent="0">
              <a:buNone/>
              <a:defRPr sz="1016"/>
            </a:lvl7pPr>
            <a:lvl8pPr marL="3250966" indent="0">
              <a:buNone/>
              <a:defRPr sz="1016"/>
            </a:lvl8pPr>
            <a:lvl9pPr marL="3715390" indent="0">
              <a:buNone/>
              <a:defRPr sz="1016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29339-9805-43DC-82DE-57D536192438}" type="datetimeFigureOut">
              <a:rPr lang="ko-KR" altLang="en-US" smtClean="0"/>
              <a:t>2020. 12. 15.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D0E89-1D7B-49AC-B8CA-21F9EEDDB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714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792" y="1151996"/>
            <a:ext cx="2995771" cy="4031986"/>
          </a:xfrm>
        </p:spPr>
        <p:txBody>
          <a:bodyPr anchor="b"/>
          <a:lstStyle>
            <a:lvl1pPr>
              <a:defRPr sz="325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48807" y="2487995"/>
            <a:ext cx="4702284" cy="12279956"/>
          </a:xfrm>
        </p:spPr>
        <p:txBody>
          <a:bodyPr anchor="t"/>
          <a:lstStyle>
            <a:lvl1pPr marL="0" indent="0">
              <a:buNone/>
              <a:defRPr sz="3251"/>
            </a:lvl1pPr>
            <a:lvl2pPr marL="464424" indent="0">
              <a:buNone/>
              <a:defRPr sz="2844"/>
            </a:lvl2pPr>
            <a:lvl3pPr marL="928848" indent="0">
              <a:buNone/>
              <a:defRPr sz="2438"/>
            </a:lvl3pPr>
            <a:lvl4pPr marL="1393271" indent="0">
              <a:buNone/>
              <a:defRPr sz="2032"/>
            </a:lvl4pPr>
            <a:lvl5pPr marL="1857695" indent="0">
              <a:buNone/>
              <a:defRPr sz="2032"/>
            </a:lvl5pPr>
            <a:lvl6pPr marL="2322119" indent="0">
              <a:buNone/>
              <a:defRPr sz="2032"/>
            </a:lvl6pPr>
            <a:lvl7pPr marL="2786543" indent="0">
              <a:buNone/>
              <a:defRPr sz="2032"/>
            </a:lvl7pPr>
            <a:lvl8pPr marL="3250966" indent="0">
              <a:buNone/>
              <a:defRPr sz="2032"/>
            </a:lvl8pPr>
            <a:lvl9pPr marL="3715390" indent="0">
              <a:buNone/>
              <a:defRPr sz="2032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9792" y="5183981"/>
            <a:ext cx="2995771" cy="9603967"/>
          </a:xfrm>
        </p:spPr>
        <p:txBody>
          <a:bodyPr/>
          <a:lstStyle>
            <a:lvl1pPr marL="0" indent="0">
              <a:buNone/>
              <a:defRPr sz="1625"/>
            </a:lvl1pPr>
            <a:lvl2pPr marL="464424" indent="0">
              <a:buNone/>
              <a:defRPr sz="1422"/>
            </a:lvl2pPr>
            <a:lvl3pPr marL="928848" indent="0">
              <a:buNone/>
              <a:defRPr sz="1219"/>
            </a:lvl3pPr>
            <a:lvl4pPr marL="1393271" indent="0">
              <a:buNone/>
              <a:defRPr sz="1016"/>
            </a:lvl4pPr>
            <a:lvl5pPr marL="1857695" indent="0">
              <a:buNone/>
              <a:defRPr sz="1016"/>
            </a:lvl5pPr>
            <a:lvl6pPr marL="2322119" indent="0">
              <a:buNone/>
              <a:defRPr sz="1016"/>
            </a:lvl6pPr>
            <a:lvl7pPr marL="2786543" indent="0">
              <a:buNone/>
              <a:defRPr sz="1016"/>
            </a:lvl7pPr>
            <a:lvl8pPr marL="3250966" indent="0">
              <a:buNone/>
              <a:defRPr sz="1016"/>
            </a:lvl8pPr>
            <a:lvl9pPr marL="3715390" indent="0">
              <a:buNone/>
              <a:defRPr sz="1016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29339-9805-43DC-82DE-57D536192438}" type="datetimeFigureOut">
              <a:rPr lang="ko-KR" altLang="en-US" smtClean="0"/>
              <a:t>2020. 12. 15.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D0E89-1D7B-49AC-B8CA-21F9EEDDB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525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8582" y="920001"/>
            <a:ext cx="8011299" cy="3339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8582" y="4599983"/>
            <a:ext cx="8011299" cy="10963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8582" y="16015946"/>
            <a:ext cx="2089904" cy="9199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29339-9805-43DC-82DE-57D536192438}" type="datetimeFigureOut">
              <a:rPr lang="ko-KR" altLang="en-US" smtClean="0"/>
              <a:t>2020. 12. 15.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76804" y="16015946"/>
            <a:ext cx="3134856" cy="9199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9977" y="16015946"/>
            <a:ext cx="2089904" cy="9199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6D0E89-1D7B-49AC-B8CA-21F9EEDDB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697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28848" rtl="0" eaLnBrk="1" latinLnBrk="1" hangingPunct="1">
        <a:lnSpc>
          <a:spcPct val="90000"/>
        </a:lnSpc>
        <a:spcBef>
          <a:spcPct val="0"/>
        </a:spcBef>
        <a:buNone/>
        <a:defRPr sz="44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2212" indent="-232212" algn="l" defTabSz="928848" rtl="0" eaLnBrk="1" latinLnBrk="1" hangingPunct="1">
        <a:lnSpc>
          <a:spcPct val="90000"/>
        </a:lnSpc>
        <a:spcBef>
          <a:spcPts val="1016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1pPr>
      <a:lvl2pPr marL="696636" indent="-232212" algn="l" defTabSz="928848" rtl="0" eaLnBrk="1" latinLnBrk="1" hangingPunct="1">
        <a:lnSpc>
          <a:spcPct val="90000"/>
        </a:lnSpc>
        <a:spcBef>
          <a:spcPts val="508"/>
        </a:spcBef>
        <a:buFont typeface="Arial" panose="020B0604020202020204" pitchFamily="34" charset="0"/>
        <a:buChar char="•"/>
        <a:defRPr sz="2438" kern="1200">
          <a:solidFill>
            <a:schemeClr val="tx1"/>
          </a:solidFill>
          <a:latin typeface="+mn-lt"/>
          <a:ea typeface="+mn-ea"/>
          <a:cs typeface="+mn-cs"/>
        </a:defRPr>
      </a:lvl2pPr>
      <a:lvl3pPr marL="1161059" indent="-232212" algn="l" defTabSz="928848" rtl="0" eaLnBrk="1" latinLnBrk="1" hangingPunct="1">
        <a:lnSpc>
          <a:spcPct val="90000"/>
        </a:lnSpc>
        <a:spcBef>
          <a:spcPts val="508"/>
        </a:spcBef>
        <a:buFont typeface="Arial" panose="020B0604020202020204" pitchFamily="34" charset="0"/>
        <a:buChar char="•"/>
        <a:defRPr sz="2032" kern="1200">
          <a:solidFill>
            <a:schemeClr val="tx1"/>
          </a:solidFill>
          <a:latin typeface="+mn-lt"/>
          <a:ea typeface="+mn-ea"/>
          <a:cs typeface="+mn-cs"/>
        </a:defRPr>
      </a:lvl3pPr>
      <a:lvl4pPr marL="1625483" indent="-232212" algn="l" defTabSz="928848" rtl="0" eaLnBrk="1" latinLnBrk="1" hangingPunct="1">
        <a:lnSpc>
          <a:spcPct val="90000"/>
        </a:lnSpc>
        <a:spcBef>
          <a:spcPts val="508"/>
        </a:spcBef>
        <a:buFont typeface="Arial" panose="020B0604020202020204" pitchFamily="34" charset="0"/>
        <a:buChar char="•"/>
        <a:defRPr sz="1828" kern="1200">
          <a:solidFill>
            <a:schemeClr val="tx1"/>
          </a:solidFill>
          <a:latin typeface="+mn-lt"/>
          <a:ea typeface="+mn-ea"/>
          <a:cs typeface="+mn-cs"/>
        </a:defRPr>
      </a:lvl4pPr>
      <a:lvl5pPr marL="2089907" indent="-232212" algn="l" defTabSz="928848" rtl="0" eaLnBrk="1" latinLnBrk="1" hangingPunct="1">
        <a:lnSpc>
          <a:spcPct val="90000"/>
        </a:lnSpc>
        <a:spcBef>
          <a:spcPts val="508"/>
        </a:spcBef>
        <a:buFont typeface="Arial" panose="020B0604020202020204" pitchFamily="34" charset="0"/>
        <a:buChar char="•"/>
        <a:defRPr sz="1828" kern="1200">
          <a:solidFill>
            <a:schemeClr val="tx1"/>
          </a:solidFill>
          <a:latin typeface="+mn-lt"/>
          <a:ea typeface="+mn-ea"/>
          <a:cs typeface="+mn-cs"/>
        </a:defRPr>
      </a:lvl5pPr>
      <a:lvl6pPr marL="2554331" indent="-232212" algn="l" defTabSz="928848" rtl="0" eaLnBrk="1" latinLnBrk="1" hangingPunct="1">
        <a:lnSpc>
          <a:spcPct val="90000"/>
        </a:lnSpc>
        <a:spcBef>
          <a:spcPts val="508"/>
        </a:spcBef>
        <a:buFont typeface="Arial" panose="020B0604020202020204" pitchFamily="34" charset="0"/>
        <a:buChar char="•"/>
        <a:defRPr sz="1828" kern="1200">
          <a:solidFill>
            <a:schemeClr val="tx1"/>
          </a:solidFill>
          <a:latin typeface="+mn-lt"/>
          <a:ea typeface="+mn-ea"/>
          <a:cs typeface="+mn-cs"/>
        </a:defRPr>
      </a:lvl6pPr>
      <a:lvl7pPr marL="3018754" indent="-232212" algn="l" defTabSz="928848" rtl="0" eaLnBrk="1" latinLnBrk="1" hangingPunct="1">
        <a:lnSpc>
          <a:spcPct val="90000"/>
        </a:lnSpc>
        <a:spcBef>
          <a:spcPts val="508"/>
        </a:spcBef>
        <a:buFont typeface="Arial" panose="020B0604020202020204" pitchFamily="34" charset="0"/>
        <a:buChar char="•"/>
        <a:defRPr sz="1828" kern="1200">
          <a:solidFill>
            <a:schemeClr val="tx1"/>
          </a:solidFill>
          <a:latin typeface="+mn-lt"/>
          <a:ea typeface="+mn-ea"/>
          <a:cs typeface="+mn-cs"/>
        </a:defRPr>
      </a:lvl7pPr>
      <a:lvl8pPr marL="3483178" indent="-232212" algn="l" defTabSz="928848" rtl="0" eaLnBrk="1" latinLnBrk="1" hangingPunct="1">
        <a:lnSpc>
          <a:spcPct val="90000"/>
        </a:lnSpc>
        <a:spcBef>
          <a:spcPts val="508"/>
        </a:spcBef>
        <a:buFont typeface="Arial" panose="020B0604020202020204" pitchFamily="34" charset="0"/>
        <a:buChar char="•"/>
        <a:defRPr sz="1828" kern="1200">
          <a:solidFill>
            <a:schemeClr val="tx1"/>
          </a:solidFill>
          <a:latin typeface="+mn-lt"/>
          <a:ea typeface="+mn-ea"/>
          <a:cs typeface="+mn-cs"/>
        </a:defRPr>
      </a:lvl8pPr>
      <a:lvl9pPr marL="3947602" indent="-232212" algn="l" defTabSz="928848" rtl="0" eaLnBrk="1" latinLnBrk="1" hangingPunct="1">
        <a:lnSpc>
          <a:spcPct val="90000"/>
        </a:lnSpc>
        <a:spcBef>
          <a:spcPts val="508"/>
        </a:spcBef>
        <a:buFont typeface="Arial" panose="020B0604020202020204" pitchFamily="34" charset="0"/>
        <a:buChar char="•"/>
        <a:defRPr sz="18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28848" rtl="0" eaLnBrk="1" latinLnBrk="1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1pPr>
      <a:lvl2pPr marL="464424" algn="l" defTabSz="928848" rtl="0" eaLnBrk="1" latinLnBrk="1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2pPr>
      <a:lvl3pPr marL="928848" algn="l" defTabSz="928848" rtl="0" eaLnBrk="1" latinLnBrk="1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3pPr>
      <a:lvl4pPr marL="1393271" algn="l" defTabSz="928848" rtl="0" eaLnBrk="1" latinLnBrk="1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4pPr>
      <a:lvl5pPr marL="1857695" algn="l" defTabSz="928848" rtl="0" eaLnBrk="1" latinLnBrk="1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5pPr>
      <a:lvl6pPr marL="2322119" algn="l" defTabSz="928848" rtl="0" eaLnBrk="1" latinLnBrk="1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6pPr>
      <a:lvl7pPr marL="2786543" algn="l" defTabSz="928848" rtl="0" eaLnBrk="1" latinLnBrk="1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7pPr>
      <a:lvl8pPr marL="3250966" algn="l" defTabSz="928848" rtl="0" eaLnBrk="1" latinLnBrk="1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8pPr>
      <a:lvl9pPr marL="3715390" algn="l" defTabSz="928848" rtl="0" eaLnBrk="1" latinLnBrk="1" hangingPunct="1">
        <a:defRPr sz="18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450371" y="594260"/>
            <a:ext cx="5759945" cy="1077218"/>
            <a:chOff x="1398289" y="937101"/>
            <a:chExt cx="5048529" cy="944169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8289" y="1065689"/>
              <a:ext cx="1906615" cy="68810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407490" y="937101"/>
              <a:ext cx="3039328" cy="9441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400" b="1" dirty="0">
                  <a:solidFill>
                    <a:srgbClr val="DC6417"/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지식재산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453294" y="1787180"/>
            <a:ext cx="63818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기초과학연구원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–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특허청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–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카이스트 합동 </a:t>
            </a:r>
            <a:r>
              <a:rPr lang="ko-KR" altLang="en-US" sz="2400" dirty="0" err="1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심포지움</a:t>
            </a:r>
            <a:endParaRPr lang="en-US" altLang="ko-KR" sz="2400" dirty="0">
              <a:solidFill>
                <a:schemeClr val="bg1">
                  <a:lumMod val="85000"/>
                </a:schemeClr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2020.12.18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금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 12:40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~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18:00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rcRect r="48954" b="-49472"/>
          <a:stretch/>
        </p:blipFill>
        <p:spPr>
          <a:xfrm>
            <a:off x="8106545" y="237416"/>
            <a:ext cx="1032741" cy="447268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794661" y="2676641"/>
            <a:ext cx="8156400" cy="2031325"/>
            <a:chOff x="785514" y="2674827"/>
            <a:chExt cx="8156400" cy="2031325"/>
          </a:xfrm>
        </p:grpSpPr>
        <p:grpSp>
          <p:nvGrpSpPr>
            <p:cNvPr id="16" name="그룹 15"/>
            <p:cNvGrpSpPr/>
            <p:nvPr/>
          </p:nvGrpSpPr>
          <p:grpSpPr>
            <a:xfrm>
              <a:off x="875880" y="2674827"/>
              <a:ext cx="2569095" cy="461665"/>
              <a:chOff x="1633712" y="2890521"/>
              <a:chExt cx="2569095" cy="461665"/>
            </a:xfrm>
          </p:grpSpPr>
          <p:pic>
            <p:nvPicPr>
              <p:cNvPr id="14" name="그림 13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33712" y="2918147"/>
                <a:ext cx="1164544" cy="313200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2798256" y="2890521"/>
                <a:ext cx="140455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chemeClr val="bg1"/>
                    </a:solidFill>
                    <a:latin typeface="KoPubWorldDotum Medium" pitchFamily="2" charset="-127"/>
                    <a:ea typeface="KoPubWorldDotum Medium" pitchFamily="2" charset="-127"/>
                    <a:cs typeface="KoPubWorldDotum Medium" pitchFamily="2" charset="-127"/>
                  </a:rPr>
                  <a:t>포럼이란</a:t>
                </a:r>
                <a:r>
                  <a:rPr lang="en-US" altLang="ko-KR" sz="2400" dirty="0">
                    <a:solidFill>
                      <a:schemeClr val="bg1"/>
                    </a:solidFill>
                    <a:latin typeface="KoPubWorldDotum Medium" pitchFamily="2" charset="-127"/>
                    <a:ea typeface="KoPubWorldDotum Medium" pitchFamily="2" charset="-127"/>
                    <a:cs typeface="KoPubWorldDotum Medium" pitchFamily="2" charset="-127"/>
                  </a:rPr>
                  <a:t>?</a:t>
                </a:r>
                <a:endParaRPr lang="ko-KR" altLang="en-US" sz="24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785514" y="3136492"/>
              <a:ext cx="8156400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인공지능은 기술경쟁을 넘어 사회의 다양한 영역에 걸쳐 강력한 영향력을 미칠 것입니다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. </a:t>
              </a:r>
            </a:p>
            <a:p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인공지능 기술은 정치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, 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정책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, 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교육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, 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법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, 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노동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, 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생명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, 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예술 등과 어떻게 융합할 수 있을까요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? </a:t>
              </a:r>
            </a:p>
            <a:p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앞으로 어떤 기술이 중요해질까요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? 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기대되는 부작용은 어떻게 대비할 수 있을까요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?</a:t>
              </a:r>
            </a:p>
            <a:p>
              <a:endParaRPr lang="en-US" altLang="ko-KR" sz="16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endParaRPr>
            </a:p>
            <a:p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KAIST 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전산학부에서는 기초과학연구원 및 특허청과 함께 지식재산의 관점에서 인공지능의 미래를 </a:t>
              </a:r>
              <a:endParaRPr lang="en-US" altLang="ko-KR" sz="16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endParaRPr>
            </a:p>
            <a:p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고민해 보는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AI+X 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포럼 시리즈를 준비하였습니다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.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598306" y="8124757"/>
            <a:ext cx="23695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프로그램 </a:t>
            </a:r>
            <a:r>
              <a:rPr lang="en-US" altLang="ko-KR" sz="14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발표 언어</a:t>
            </a:r>
            <a:r>
              <a:rPr lang="en-US" altLang="ko-KR" sz="14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</a:t>
            </a:r>
            <a:r>
              <a:rPr lang="ko-KR" altLang="en-US" sz="14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한국어</a:t>
            </a:r>
            <a:r>
              <a:rPr lang="en-US" altLang="ko-KR" sz="14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endParaRPr lang="ko-KR" altLang="en-US" sz="1600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91620" y="15846472"/>
            <a:ext cx="60625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주최 </a:t>
            </a:r>
            <a:r>
              <a:rPr lang="en-US" altLang="ko-KR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</a:p>
          <a:p>
            <a:endParaRPr lang="en-US" altLang="ko-KR" sz="1400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문의 </a:t>
            </a:r>
            <a:r>
              <a:rPr lang="en-US" altLang="ko-KR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</a:p>
          <a:p>
            <a:endParaRPr lang="en-US" altLang="ko-KR" sz="1400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endParaRPr lang="en-US" altLang="ko-KR" sz="1400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후원</a:t>
            </a:r>
            <a:r>
              <a:rPr lang="en-US" altLang="ko-KR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endParaRPr lang="ko-KR" altLang="en-US" sz="1400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854" y="15897398"/>
            <a:ext cx="1531095" cy="22645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876" y="16980439"/>
            <a:ext cx="1531095" cy="226456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2859" y="15715387"/>
            <a:ext cx="416569" cy="312763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6">
            <a:biLevel thresh="75000"/>
          </a:blip>
          <a:stretch>
            <a:fillRect/>
          </a:stretch>
        </p:blipFill>
        <p:spPr>
          <a:xfrm>
            <a:off x="3607764" y="16976653"/>
            <a:ext cx="2353582" cy="189688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3"/>
          <a:srcRect r="49184"/>
          <a:stretch/>
        </p:blipFill>
        <p:spPr>
          <a:xfrm>
            <a:off x="2829730" y="16980439"/>
            <a:ext cx="778034" cy="226454"/>
          </a:xfrm>
          <a:prstGeom prst="rect">
            <a:avLst/>
          </a:prstGeom>
        </p:spPr>
      </p:pic>
      <p:grpSp>
        <p:nvGrpSpPr>
          <p:cNvPr id="33" name="그룹 30">
            <a:extLst>
              <a:ext uri="{FF2B5EF4-FFF2-40B4-BE49-F238E27FC236}">
                <a16:creationId xmlns:a16="http://schemas.microsoft.com/office/drawing/2014/main" id="{D6ED8D31-D78D-A94E-BB6E-AF35FEBB3CC4}"/>
              </a:ext>
            </a:extLst>
          </p:cNvPr>
          <p:cNvGrpSpPr/>
          <p:nvPr/>
        </p:nvGrpSpPr>
        <p:grpSpPr>
          <a:xfrm>
            <a:off x="598306" y="4816709"/>
            <a:ext cx="8409979" cy="3470181"/>
            <a:chOff x="7978794" y="6038477"/>
            <a:chExt cx="3800422" cy="2436076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7280491-0488-EF42-915D-C9B107BA1055}"/>
                </a:ext>
              </a:extLst>
            </p:cNvPr>
            <p:cNvSpPr txBox="1"/>
            <p:nvPr/>
          </p:nvSpPr>
          <p:spPr>
            <a:xfrm>
              <a:off x="7978794" y="6041812"/>
              <a:ext cx="328293" cy="13395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주제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일시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: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장소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: </a:t>
              </a:r>
            </a:p>
            <a:p>
              <a:pPr>
                <a:lnSpc>
                  <a:spcPct val="150000"/>
                </a:lnSpc>
              </a:pPr>
              <a:endParaRPr lang="en-US" altLang="ko-KR" sz="16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연사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: </a:t>
              </a:r>
              <a:endParaRPr lang="ko-KR" altLang="en-US" sz="16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048A40-565B-9041-8CC5-A8230CBF040E}"/>
                </a:ext>
              </a:extLst>
            </p:cNvPr>
            <p:cNvSpPr txBox="1"/>
            <p:nvPr/>
          </p:nvSpPr>
          <p:spPr>
            <a:xfrm>
              <a:off x="8394739" y="6038477"/>
              <a:ext cx="3384477" cy="24360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rgbClr val="FFC000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600" dirty="0">
                  <a:solidFill>
                    <a:srgbClr val="FFC000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AI + </a:t>
              </a:r>
              <a:r>
                <a:rPr lang="ko-KR" altLang="en-US" sz="1600" dirty="0">
                  <a:solidFill>
                    <a:srgbClr val="FFC000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지식재산</a:t>
              </a:r>
              <a:endParaRPr lang="en-US" altLang="ko-KR" sz="1600" dirty="0">
                <a:solidFill>
                  <a:srgbClr val="FFC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2020.12.18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금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) 12:40 ~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18:00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비대면 화상회의로 진행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온라인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(ZOOM)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참여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: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600" dirty="0" err="1">
                  <a:solidFill>
                    <a:srgbClr val="FFC000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bit.ly</a:t>
              </a:r>
              <a:r>
                <a:rPr lang="en-US" altLang="ko-KR" sz="1600" dirty="0">
                  <a:solidFill>
                    <a:srgbClr val="FFC000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/</a:t>
              </a:r>
              <a:r>
                <a:rPr lang="en-US" altLang="ko-KR" sz="1600" dirty="0" err="1">
                  <a:solidFill>
                    <a:srgbClr val="FFC000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aix-ip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)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* 기초과학연구원 과학문화센터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2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층 컨퍼런스 홀</a:t>
              </a:r>
              <a:endParaRPr lang="en-US" altLang="ko-KR" sz="16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600" dirty="0" err="1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원광연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</a:t>
              </a:r>
              <a:r>
                <a:rPr lang="ko-KR" altLang="en-US" sz="12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카이스트 교수</a:t>
              </a:r>
              <a:r>
                <a:rPr lang="en-US" altLang="ko-KR" sz="12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,</a:t>
              </a:r>
              <a:r>
                <a:rPr lang="ko-KR" altLang="en-US" sz="12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ko-KR" altLang="en-US" sz="1200" dirty="0" err="1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前</a:t>
              </a:r>
              <a:r>
                <a:rPr lang="ko-KR" altLang="en-US" sz="12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국가과학기술연구회이사장 </a:t>
              </a:r>
              <a:r>
                <a:rPr lang="en-US" altLang="ko-KR" sz="12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)</a:t>
              </a:r>
              <a:r>
                <a:rPr lang="en-US" altLang="ko-KR" sz="14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/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ko-KR" altLang="en-US" sz="16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김지수 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</a:t>
              </a:r>
              <a:r>
                <a:rPr lang="ko-KR" altLang="en-US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특허청 </a:t>
              </a:r>
              <a:r>
                <a:rPr lang="ko-KR" altLang="en-US" sz="1200" dirty="0" err="1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융복합기술심사국장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)</a:t>
              </a:r>
              <a:r>
                <a:rPr lang="en-US" altLang="ko-KR" sz="14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600" dirty="0" err="1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선승혜</a:t>
              </a:r>
              <a:r>
                <a:rPr lang="ko-KR" altLang="en-US" sz="16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</a:t>
              </a:r>
              <a:r>
                <a:rPr lang="ko-KR" altLang="en-US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대전시립미술관 관장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)</a:t>
              </a:r>
              <a:r>
                <a:rPr lang="en-US" altLang="ko-KR" sz="14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/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ko-KR" altLang="en-US" sz="1600" dirty="0" err="1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박성필</a:t>
              </a:r>
              <a:r>
                <a:rPr lang="ko-KR" altLang="en-US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(KAIST </a:t>
              </a:r>
              <a:r>
                <a:rPr lang="ko-KR" altLang="en-US" sz="1200" dirty="0" err="1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문술미래전략대학원</a:t>
              </a:r>
              <a:r>
                <a:rPr lang="ko-KR" altLang="en-US" sz="12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교수</a:t>
              </a:r>
              <a:r>
                <a:rPr lang="en-US" altLang="ko-KR" sz="12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)</a:t>
              </a:r>
              <a:r>
                <a:rPr lang="en-US" altLang="ko-KR" sz="1600" dirty="0">
                  <a:solidFill>
                    <a:schemeClr val="bg1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박재훈 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</a:t>
              </a:r>
              <a:r>
                <a:rPr lang="ko-KR" altLang="en-US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특허청 인공지능빅데이터심사과장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)</a:t>
              </a:r>
              <a:r>
                <a:rPr lang="ko-KR" altLang="en-US" sz="14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4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/</a:t>
              </a:r>
              <a:r>
                <a:rPr lang="ko-KR" altLang="en-US" sz="14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ko-KR" altLang="en-US" sz="1600" dirty="0" err="1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조일구</a:t>
              </a:r>
              <a:r>
                <a:rPr lang="ko-KR" altLang="en-US" sz="14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</a:t>
              </a:r>
              <a:r>
                <a:rPr lang="ko-KR" altLang="en-US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정보통신기획평가원 통신전파기획팀장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)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박상현 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</a:t>
              </a:r>
              <a:r>
                <a:rPr lang="ko-KR" altLang="en-US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특허청 </a:t>
              </a:r>
              <a:r>
                <a:rPr lang="ko-KR" altLang="en-US" sz="1200" dirty="0" err="1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머신러닝특허팀장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)</a:t>
              </a:r>
              <a:r>
                <a:rPr lang="en-US" altLang="ko-KR" sz="14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/</a:t>
              </a:r>
              <a:r>
                <a:rPr lang="ko-KR" altLang="en-US" sz="14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ko-KR" altLang="en-US" sz="1600" dirty="0" err="1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조남신</a:t>
              </a:r>
              <a:r>
                <a:rPr lang="ko-KR" altLang="en-US" sz="14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</a:t>
              </a:r>
              <a:r>
                <a:rPr lang="ko-KR" altLang="en-US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한국특허전략개발원 </a:t>
              </a:r>
              <a:r>
                <a:rPr lang="ko-KR" altLang="en-US" sz="1200" dirty="0" err="1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기업혁신팀</a:t>
              </a:r>
              <a:r>
                <a:rPr lang="ko-KR" altLang="en-US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전문위원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·</a:t>
              </a:r>
              <a:r>
                <a:rPr lang="ko-KR" altLang="en-US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공학박사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)</a:t>
              </a:r>
              <a:r>
                <a:rPr lang="ko-KR" altLang="en-US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endParaRPr lang="en-US" altLang="ko-KR" sz="1200" dirty="0">
                <a:solidFill>
                  <a:prstClr val="white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6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윤정호</a:t>
              </a:r>
              <a:r>
                <a:rPr lang="ko-KR" altLang="en-US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(㈜</a:t>
              </a:r>
              <a:r>
                <a:rPr lang="ko-KR" altLang="en-US" sz="1200" dirty="0" err="1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워트인텔리전스</a:t>
              </a:r>
              <a:r>
                <a:rPr lang="ko-KR" altLang="en-US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 대표이사</a:t>
              </a:r>
              <a:r>
                <a:rPr lang="en-US" altLang="ko-KR" sz="1200" dirty="0">
                  <a:solidFill>
                    <a:prstClr val="white"/>
                  </a:solidFill>
                  <a:latin typeface="KoPubWorldDotum Medium" pitchFamily="2" charset="-127"/>
                  <a:ea typeface="KoPubWorldDotum Medium" pitchFamily="2" charset="-127"/>
                  <a:cs typeface="KoPubWorldDotum Medium" pitchFamily="2" charset="-127"/>
                </a:rPr>
                <a:t>) </a:t>
              </a:r>
              <a:endParaRPr lang="ko-KR" altLang="en-US" sz="1400" dirty="0">
                <a:solidFill>
                  <a:prstClr val="white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endParaRPr>
            </a:p>
          </p:txBody>
        </p:sp>
      </p:grpSp>
      <p:graphicFrame>
        <p:nvGraphicFramePr>
          <p:cNvPr id="37" name="표 29">
            <a:extLst>
              <a:ext uri="{FF2B5EF4-FFF2-40B4-BE49-F238E27FC236}">
                <a16:creationId xmlns:a16="http://schemas.microsoft.com/office/drawing/2014/main" id="{9E5D7910-F3EF-F74D-B95C-D4E45FBE18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790564"/>
              </p:ext>
            </p:extLst>
          </p:nvPr>
        </p:nvGraphicFramePr>
        <p:xfrm>
          <a:off x="300589" y="8517020"/>
          <a:ext cx="8687283" cy="71363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8838">
                  <a:extLst>
                    <a:ext uri="{9D8B030D-6E8A-4147-A177-3AD203B41FA5}">
                      <a16:colId xmlns:a16="http://schemas.microsoft.com/office/drawing/2014/main" val="3943660572"/>
                    </a:ext>
                  </a:extLst>
                </a:gridCol>
                <a:gridCol w="1570139">
                  <a:extLst>
                    <a:ext uri="{9D8B030D-6E8A-4147-A177-3AD203B41FA5}">
                      <a16:colId xmlns:a16="http://schemas.microsoft.com/office/drawing/2014/main" val="444323307"/>
                    </a:ext>
                  </a:extLst>
                </a:gridCol>
                <a:gridCol w="5858306">
                  <a:extLst>
                    <a:ext uri="{9D8B030D-6E8A-4147-A177-3AD203B41FA5}">
                      <a16:colId xmlns:a16="http://schemas.microsoft.com/office/drawing/2014/main" val="1863799169"/>
                    </a:ext>
                  </a:extLst>
                </a:gridCol>
              </a:tblGrid>
              <a:tr h="368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시   간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항   목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내   용</a:t>
                      </a:r>
                      <a:endParaRPr lang="ko-KR" altLang="en-US" sz="1400" dirty="0">
                        <a:solidFill>
                          <a:schemeClr val="bg1">
                            <a:lumMod val="85000"/>
                          </a:schemeClr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1692484"/>
                  </a:ext>
                </a:extLst>
              </a:tr>
              <a:tr h="3687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12:40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–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12:45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환영사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노도영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(IBS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원장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1310757"/>
                  </a:ext>
                </a:extLst>
              </a:tr>
              <a:tr h="3687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12:50 – 12:55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머리말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특허청 김지수 국장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KAIST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AI+X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위원장</a:t>
                      </a: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59270"/>
                  </a:ext>
                </a:extLst>
              </a:tr>
              <a:tr h="410252">
                <a:tc gridSpan="3">
                  <a:txBody>
                    <a:bodyPr/>
                    <a:lstStyle/>
                    <a:p>
                      <a:pPr marL="0" marR="0" lvl="0" indent="0" algn="ctr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세션 </a:t>
                      </a: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Ⅰ. AI</a:t>
                      </a: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와 제도 </a:t>
                      </a: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룰은 누가 어떻게 만들 것 인가</a:t>
                      </a: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?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6445363"/>
                  </a:ext>
                </a:extLst>
              </a:tr>
              <a:tr h="5881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13:00 - 13:30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Talk 1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원광연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“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주제강연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”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-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물오른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AI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시대에 던지는 질문들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  <a:p>
                      <a:pPr marL="0" marR="0" indent="0" algn="l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Some Questions (No Answers, Sorry) from the AI Middle Age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4998800"/>
                  </a:ext>
                </a:extLst>
              </a:tr>
              <a:tr h="599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13:30 - 14:00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Talk 2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김지수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“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인공지능 글로벌 지재권 이슈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“</a:t>
                      </a:r>
                    </a:p>
                    <a:p>
                      <a:pPr marL="0" marR="0" indent="0" algn="l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-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전세계 인공지능 특허 동향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전세계 인공지능 지재권 이슈</a:t>
                      </a: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70598"/>
                  </a:ext>
                </a:extLst>
              </a:tr>
              <a:tr h="3687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14:00 - 14:30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Talk 3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선승혜 </a:t>
                      </a:r>
                      <a:r>
                        <a:rPr lang="en-US" altLang="ko-KR" sz="140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“</a:t>
                      </a:r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예술인이 보는 </a:t>
                      </a:r>
                      <a:r>
                        <a:rPr lang="en-US" altLang="ko-KR" sz="140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AI, Art, </a:t>
                      </a:r>
                      <a:r>
                        <a:rPr lang="ko-KR" altLang="en-US" sz="140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저작권</a:t>
                      </a:r>
                      <a:r>
                        <a:rPr lang="en-US" altLang="ko-KR" sz="140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”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2708993"/>
                  </a:ext>
                </a:extLst>
              </a:tr>
              <a:tr h="569436">
                <a:tc>
                  <a:txBody>
                    <a:bodyPr/>
                    <a:lstStyle/>
                    <a:p>
                      <a:pPr algn="ctr" latinLnBrk="1"/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US" altLang="ko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0 - 15:</a:t>
                      </a:r>
                      <a:r>
                        <a:rPr lang="en-US" altLang="ko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Talk 4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박성필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“AI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기술의 특허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저작권 보호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”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  <a:p>
                      <a:pPr marL="0" marR="0" indent="0" algn="l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-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다른 분야와의 차이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글로벌 출원과 소송 동향 등</a:t>
                      </a: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3611914"/>
                  </a:ext>
                </a:extLst>
              </a:tr>
              <a:tr h="3687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15:00 -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15:30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Talk 5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윤정호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"IP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데이터 기반의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AI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기술 상용화 이슈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"</a:t>
                      </a: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414024"/>
                  </a:ext>
                </a:extLst>
              </a:tr>
              <a:tr h="3687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15:30 - 1600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휴식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5217341"/>
                  </a:ext>
                </a:extLst>
              </a:tr>
              <a:tr h="432896">
                <a:tc gridSpan="3">
                  <a:txBody>
                    <a:bodyPr/>
                    <a:lstStyle/>
                    <a:p>
                      <a:pPr marL="0" marR="0" lvl="0" indent="0" algn="ctr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세션 </a:t>
                      </a: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Ⅱ. AI </a:t>
                      </a: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지식재산 실무 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2884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284245"/>
                  </a:ext>
                </a:extLst>
              </a:tr>
              <a:tr h="451262">
                <a:tc>
                  <a:txBody>
                    <a:bodyPr/>
                    <a:lstStyle/>
                    <a:p>
                      <a:pPr algn="ctr" latinLnBrk="1"/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US" altLang="ko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0 - 16:</a:t>
                      </a:r>
                      <a:r>
                        <a:rPr lang="en-US" altLang="ko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Talk 6</a:t>
                      </a:r>
                      <a:endParaRPr kumimoji="0" lang="ko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박재훈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“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인공지능은 에디슨이 될 수 있을까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”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-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인공지능 발명자 이슈</a:t>
                      </a: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3103130"/>
                  </a:ext>
                </a:extLst>
              </a:tr>
              <a:tr h="577919">
                <a:tc>
                  <a:txBody>
                    <a:bodyPr/>
                    <a:lstStyle/>
                    <a:p>
                      <a:pPr algn="ctr" latinLnBrk="1"/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  <a:r>
                        <a:rPr lang="en-US" altLang="ko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:3</a:t>
                      </a:r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0 - 1</a:t>
                      </a:r>
                      <a:r>
                        <a:rPr lang="en-US" altLang="ko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altLang="ko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r>
                        <a:rPr lang="en-KR" sz="1400" b="0" i="0" kern="1200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Talk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7</a:t>
                      </a:r>
                      <a:endParaRPr kumimoji="0" lang="ko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조일구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“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인공지능 지식재산 창출 촉진방안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”</a:t>
                      </a:r>
                      <a:endParaRPr kumimoji="0" lang="ko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  <a:p>
                      <a:pPr marL="0" marR="0" lvl="0" indent="0" algn="l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- 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인공지능 산업육성 촉진을 위한 공정경쟁 생태계 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조성방안을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중심으로</a:t>
                      </a: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7241317"/>
                  </a:ext>
                </a:extLst>
              </a:tr>
              <a:tr h="4512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17:00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–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17:30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Talk 8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박상현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“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인공지능 특허 획득하기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”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–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인공지능 분야 심사실무가이드 설명</a:t>
                      </a: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5144473"/>
                  </a:ext>
                </a:extLst>
              </a:tr>
              <a:tr h="4750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17:30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–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+mn-lt"/>
                          <a:ea typeface="KoPubWorldDotum Medium" pitchFamily="2" charset="-127"/>
                          <a:cs typeface="KoPubWorldDotum Medium" pitchFamily="2" charset="-127"/>
                        </a:rPr>
                        <a:t>18:00</a:t>
                      </a:r>
                      <a:endParaRPr lang="ko-KR" altLang="en-US" sz="1400" dirty="0">
                        <a:solidFill>
                          <a:schemeClr val="bg2">
                            <a:lumMod val="90000"/>
                          </a:schemeClr>
                        </a:solidFill>
                        <a:latin typeface="+mn-lt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Talk 9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조남신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“IP-R&amp;D: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지식재산기반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R&amp;D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추진 방법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”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-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인공지능 분야 특화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 </a:t>
                      </a:r>
                    </a:p>
                  </a:txBody>
                  <a:tcPr marL="7200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4446417"/>
                  </a:ext>
                </a:extLst>
              </a:tr>
              <a:tr h="368715">
                <a:tc gridSpan="3">
                  <a:txBody>
                    <a:bodyPr/>
                    <a:lstStyle/>
                    <a:p>
                      <a:pPr marL="0" marR="0" lvl="0" indent="0" algn="ctr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클로징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-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진행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: 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부경호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(IBS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이노베이션팀 팀장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)</a:t>
                      </a:r>
                      <a:endParaRPr kumimoji="0" lang="ko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워크샵 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클로징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및 실무자 회의 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(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진행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: 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부경호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 팀장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IBS </a:t>
                      </a: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이노베이션팀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KoPubWorldDotum Medium" pitchFamily="2" charset="-127"/>
                          <a:ea typeface="KoPubWorldDotum Medium" pitchFamily="2" charset="-127"/>
                          <a:cs typeface="KoPubWorldDotum Medium" pitchFamily="2" charset="-127"/>
                        </a:rPr>
                        <a:t>)</a:t>
                      </a:r>
                      <a:endParaRPr kumimoji="0" lang="ko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201588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KoPubWorldDotum Medium" pitchFamily="2" charset="-127"/>
                        <a:ea typeface="KoPubWorldDotum Medium" pitchFamily="2" charset="-127"/>
                        <a:cs typeface="KoPubWorldDotum Medium" pitchFamily="2" charset="-127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8970739"/>
                  </a:ext>
                </a:extLst>
              </a:tr>
            </a:tbl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962D7120-893A-114B-8CDD-EC3CC1F78409}"/>
              </a:ext>
            </a:extLst>
          </p:cNvPr>
          <p:cNvSpPr txBox="1"/>
          <p:nvPr/>
        </p:nvSpPr>
        <p:spPr>
          <a:xfrm>
            <a:off x="7557321" y="6174981"/>
            <a:ext cx="153279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ko-KR" sz="12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ko-KR" altLang="en-US" sz="12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온라인 참여 </a:t>
            </a:r>
            <a:r>
              <a:rPr lang="en-US" altLang="ko-KR" sz="12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QR</a:t>
            </a:r>
            <a:r>
              <a:rPr lang="ko-KR" altLang="en-US" sz="12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코드</a:t>
            </a:r>
            <a:r>
              <a:rPr lang="en-US" altLang="ko-KR" sz="12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</a:t>
            </a:r>
            <a:endParaRPr lang="ko-KR" altLang="en-US" sz="1200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D85CA2C-4B72-3C4F-B803-6AED7920B89F}"/>
              </a:ext>
            </a:extLst>
          </p:cNvPr>
          <p:cNvSpPr txBox="1"/>
          <p:nvPr/>
        </p:nvSpPr>
        <p:spPr>
          <a:xfrm>
            <a:off x="1600488" y="15786652"/>
            <a:ext cx="2770310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데이터사이언스그룹 </a:t>
            </a:r>
            <a:r>
              <a:rPr lang="en-US" altLang="ko-KR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&amp;</a:t>
            </a:r>
            <a:r>
              <a:rPr lang="ko-KR" altLang="en-US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이노베이션팀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A290BC1-0D71-2A42-A36F-BC3C1F347D42}"/>
              </a:ext>
            </a:extLst>
          </p:cNvPr>
          <p:cNvGrpSpPr/>
          <p:nvPr/>
        </p:nvGrpSpPr>
        <p:grpSpPr>
          <a:xfrm>
            <a:off x="6710710" y="102393"/>
            <a:ext cx="1227561" cy="494195"/>
            <a:chOff x="6127856" y="172160"/>
            <a:chExt cx="1757514" cy="680435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21C321CA-79E9-CF44-BB64-4B831FA8D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27856" y="172160"/>
              <a:ext cx="1757514" cy="680435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B76A90B-6FD9-0C42-8E1D-C79A0A2C2A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382"/>
            <a:stretch/>
          </p:blipFill>
          <p:spPr>
            <a:xfrm>
              <a:off x="6995763" y="172160"/>
              <a:ext cx="889607" cy="680435"/>
            </a:xfrm>
            <a:prstGeom prst="rect">
              <a:avLst/>
            </a:prstGeom>
          </p:spPr>
        </p:pic>
      </p:grpSp>
      <p:pic>
        <p:nvPicPr>
          <p:cNvPr id="43" name="그림 27">
            <a:extLst>
              <a:ext uri="{FF2B5EF4-FFF2-40B4-BE49-F238E27FC236}">
                <a16:creationId xmlns:a16="http://schemas.microsoft.com/office/drawing/2014/main" id="{0E6CC8AD-00FC-6841-8563-31B8912DE7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9291" y="172160"/>
            <a:ext cx="442049" cy="33189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ABA58CD-653B-264C-8CFF-68E79736BDE4}"/>
              </a:ext>
            </a:extLst>
          </p:cNvPr>
          <p:cNvSpPr txBox="1"/>
          <p:nvPr/>
        </p:nvSpPr>
        <p:spPr>
          <a:xfrm>
            <a:off x="5697321" y="15791695"/>
            <a:ext cx="1441420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1400" dirty="0" err="1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융복합기술심사국</a:t>
            </a:r>
            <a:endParaRPr lang="ko-KR" altLang="en-US" sz="1400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2E8B0F6-AB99-A44E-A922-738A1FE5CF6C}"/>
              </a:ext>
            </a:extLst>
          </p:cNvPr>
          <p:cNvSpPr txBox="1"/>
          <p:nvPr/>
        </p:nvSpPr>
        <p:spPr>
          <a:xfrm>
            <a:off x="1097876" y="16214929"/>
            <a:ext cx="540404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IBS </a:t>
            </a:r>
            <a:r>
              <a:rPr lang="ko-KR" altLang="en-US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이노베이션팀 </a:t>
            </a:r>
            <a:r>
              <a:rPr lang="ko-KR" altLang="en-US" sz="1400" dirty="0" err="1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유병돈</a:t>
            </a:r>
            <a:r>
              <a:rPr lang="ko-KR" altLang="en-US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042-878-8168 </a:t>
            </a:r>
            <a:r>
              <a:rPr lang="en-US" altLang="ko-KR" sz="1400" dirty="0" err="1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brightyou@ibs.re.kr</a:t>
            </a:r>
            <a:endParaRPr lang="en-US" altLang="ko-KR" sz="1400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>
              <a:lnSpc>
                <a:spcPct val="125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IBS </a:t>
            </a:r>
            <a:r>
              <a:rPr lang="ko-KR" altLang="en-US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데이터사이언스그룹 박성준 </a:t>
            </a:r>
            <a:r>
              <a:rPr lang="en-US" altLang="ko-KR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042-878-9301 </a:t>
            </a:r>
            <a:r>
              <a:rPr lang="en-US" altLang="ko-KR" sz="1400" dirty="0" err="1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jamespark@ibs.re.kr</a:t>
            </a:r>
            <a:endParaRPr lang="en-US" altLang="ko-KR" sz="1400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93C09C-4E75-1F4B-B5EC-05A83B2A9BA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1" t="15799" r="15458" b="14947"/>
          <a:stretch/>
        </p:blipFill>
        <p:spPr>
          <a:xfrm>
            <a:off x="7659561" y="4856805"/>
            <a:ext cx="1328311" cy="1321696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F82545A3-5F25-2A4D-B090-D8CEB6887B55}"/>
              </a:ext>
            </a:extLst>
          </p:cNvPr>
          <p:cNvGrpSpPr/>
          <p:nvPr/>
        </p:nvGrpSpPr>
        <p:grpSpPr>
          <a:xfrm>
            <a:off x="4547049" y="15747636"/>
            <a:ext cx="1131812" cy="439312"/>
            <a:chOff x="6127856" y="172160"/>
            <a:chExt cx="1757514" cy="680435"/>
          </a:xfrm>
        </p:grpSpPr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52D4346A-5731-134F-A032-BADCFF3F5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27856" y="172160"/>
              <a:ext cx="1757514" cy="680435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8301D003-6524-6847-9CBA-F06FE92BB9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382"/>
            <a:stretch/>
          </p:blipFill>
          <p:spPr>
            <a:xfrm>
              <a:off x="6995763" y="172160"/>
              <a:ext cx="889607" cy="680435"/>
            </a:xfrm>
            <a:prstGeom prst="rect">
              <a:avLst/>
            </a:prstGeom>
          </p:spPr>
        </p:pic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3AE3603B-75E8-304E-BE3D-6590D8DF2C53}"/>
              </a:ext>
            </a:extLst>
          </p:cNvPr>
          <p:cNvSpPr txBox="1"/>
          <p:nvPr/>
        </p:nvSpPr>
        <p:spPr>
          <a:xfrm>
            <a:off x="7033734" y="16890679"/>
            <a:ext cx="1598515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한국특허전략개발원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F2D5A89-41B0-4C43-8372-8AE7D80BBC93}"/>
              </a:ext>
            </a:extLst>
          </p:cNvPr>
          <p:cNvPicPr>
            <a:picLocks noChangeAspect="1"/>
          </p:cNvPicPr>
          <p:nvPr/>
        </p:nvPicPr>
        <p:blipFill>
          <a:blip r:embed="rId9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116" y="16853440"/>
            <a:ext cx="1313183" cy="324105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C3BBAE52-A051-FA4B-89F5-2E050F9C3169}"/>
              </a:ext>
            </a:extLst>
          </p:cNvPr>
          <p:cNvSpPr txBox="1"/>
          <p:nvPr/>
        </p:nvSpPr>
        <p:spPr>
          <a:xfrm>
            <a:off x="3384163" y="2724165"/>
            <a:ext cx="1810111" cy="361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http://</a:t>
            </a:r>
            <a:r>
              <a:rPr lang="en-US" altLang="ko-KR" sz="1400" dirty="0" err="1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aix.kaist.ac.kr</a:t>
            </a:r>
            <a:endParaRPr lang="ko-KR" altLang="en-US" sz="1400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2174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406</TotalTime>
  <Words>495</Words>
  <Application>Microsoft Macintosh PowerPoint</Application>
  <PresentationFormat>Custom</PresentationFormat>
  <Paragraphs>83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Calibri</vt:lpstr>
      <vt:lpstr>Noto Sans CJK KR Black</vt:lpstr>
      <vt:lpstr>Arial</vt:lpstr>
      <vt:lpstr>Noto Sans CJK KR Regular</vt:lpstr>
      <vt:lpstr>KoPubWorldDotum Medium</vt:lpstr>
      <vt:lpstr>Malgun Gothic</vt:lpstr>
      <vt:lpstr>Calibri Light</vt:lpstr>
      <vt:lpstr>Office 테마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 byeonghoon</dc:creator>
  <cp:lastModifiedBy>양 세린</cp:lastModifiedBy>
  <cp:revision>71</cp:revision>
  <dcterms:created xsi:type="dcterms:W3CDTF">2019-03-14T06:24:31Z</dcterms:created>
  <dcterms:modified xsi:type="dcterms:W3CDTF">2020-12-15T09:20:49Z</dcterms:modified>
</cp:coreProperties>
</file>